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7" r:id="rId3"/>
    <p:sldId id="262" r:id="rId4"/>
    <p:sldId id="263" r:id="rId5"/>
    <p:sldId id="264" r:id="rId6"/>
    <p:sldId id="265" r:id="rId7"/>
    <p:sldId id="260" r:id="rId8"/>
    <p:sldId id="266" r:id="rId9"/>
    <p:sldId id="269" r:id="rId10"/>
    <p:sldId id="267" r:id="rId11"/>
    <p:sldId id="268" r:id="rId12"/>
    <p:sldId id="272" r:id="rId13"/>
    <p:sldId id="271" r:id="rId14"/>
    <p:sldId id="274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5"/>
    <p:restoredTop sz="94720"/>
  </p:normalViewPr>
  <p:slideViewPr>
    <p:cSldViewPr snapToGrid="0" showGuides="1">
      <p:cViewPr varScale="1">
        <p:scale>
          <a:sx n="70" d="100"/>
          <a:sy n="70" d="100"/>
        </p:scale>
        <p:origin x="501" y="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5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5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4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9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8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2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8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7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5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67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88A45A-2F7F-DC49-994C-72878F8CC7B4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71E38E-3537-224C-944C-273888578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8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uk.pinterest.com/pin/350366046029824699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62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272D7-F5CB-B542-AD99-323F50D48C25}"/>
              </a:ext>
            </a:extLst>
          </p:cNvPr>
          <p:cNvSpPr txBox="1"/>
          <p:nvPr/>
        </p:nvSpPr>
        <p:spPr>
          <a:xfrm>
            <a:off x="5102556" y="903237"/>
            <a:ext cx="3352232" cy="5336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i="1" dirty="0"/>
              <a:t>Creating Safety Through Thoughtful Comedy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600" i="1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600" i="1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i="1" dirty="0"/>
              <a:t>"Humor can be a bridge to learning or a barrier”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i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07045-2F1F-6D89-FD81-B3EEEE456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8" y="1370314"/>
            <a:ext cx="4644015" cy="4869766"/>
          </a:xfrm>
          <a:prstGeom prst="rect">
            <a:avLst/>
          </a:prstGeom>
        </p:spPr>
      </p:pic>
      <p:pic>
        <p:nvPicPr>
          <p:cNvPr id="7" name="image5.jpg" descr="Shape, icon&#10;&#10;Description automatically generated">
            <a:extLst>
              <a:ext uri="{FF2B5EF4-FFF2-40B4-BE49-F238E27FC236}">
                <a16:creationId xmlns:a16="http://schemas.microsoft.com/office/drawing/2014/main" id="{2AE69AB5-6821-6738-D675-FC184267F94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A2DC9-405F-FB38-EBAD-559696E62706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 Using Humor Responsibly</a:t>
            </a:r>
          </a:p>
        </p:txBody>
      </p:sp>
    </p:spTree>
    <p:extLst>
      <p:ext uri="{BB962C8B-B14F-4D97-AF65-F5344CB8AC3E}">
        <p14:creationId xmlns:p14="http://schemas.microsoft.com/office/powerpoint/2010/main" val="53202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-I-Y tools and crafts">
            <a:extLst>
              <a:ext uri="{FF2B5EF4-FFF2-40B4-BE49-F238E27FC236}">
                <a16:creationId xmlns:a16="http://schemas.microsoft.com/office/drawing/2014/main" id="{5B3D0E34-44B2-5712-94D4-8EF28818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3" r="54623" b="-2"/>
          <a:stretch>
            <a:fillRect/>
          </a:stretch>
        </p:blipFill>
        <p:spPr>
          <a:xfrm>
            <a:off x="318248" y="1610436"/>
            <a:ext cx="3421152" cy="42990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C2D28-C65E-A82D-658F-B436C947E553}"/>
              </a:ext>
            </a:extLst>
          </p:cNvPr>
          <p:cNvSpPr txBox="1"/>
          <p:nvPr/>
        </p:nvSpPr>
        <p:spPr>
          <a:xfrm>
            <a:off x="152961" y="406755"/>
            <a:ext cx="8799969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When Humor Goes Wrong: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Recovery and Repair</a:t>
            </a:r>
          </a:p>
        </p:txBody>
      </p:sp>
      <p:pic>
        <p:nvPicPr>
          <p:cNvPr id="3" name="image5.jpg" descr="Shape, icon&#10;&#10;Description automatically generated">
            <a:extLst>
              <a:ext uri="{FF2B5EF4-FFF2-40B4-BE49-F238E27FC236}">
                <a16:creationId xmlns:a16="http://schemas.microsoft.com/office/drawing/2014/main" id="{49E73CB0-D835-6362-DB09-3C0700B89FD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485BD5-79EE-EE46-C27F-C4A5D4CE8D08}"/>
              </a:ext>
            </a:extLst>
          </p:cNvPr>
          <p:cNvSpPr txBox="1"/>
          <p:nvPr/>
        </p:nvSpPr>
        <p:spPr>
          <a:xfrm>
            <a:off x="3937379" y="1403581"/>
            <a:ext cx="4715301" cy="4985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u="sng" dirty="0"/>
              <a:t>Steps for Repair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Stop immediately:</a:t>
            </a:r>
            <a:r>
              <a:rPr lang="en-US" sz="1600" dirty="0"/>
              <a:t> Don't double down or make excuses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Acknowledge the impact:</a:t>
            </a:r>
            <a:r>
              <a:rPr lang="en-US" sz="1600" dirty="0"/>
              <a:t> "I see that landed wrong"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Take responsibility:</a:t>
            </a:r>
            <a:r>
              <a:rPr lang="en-US" sz="1600" dirty="0"/>
              <a:t> "That was my mistake"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Make amends:</a:t>
            </a:r>
            <a:r>
              <a:rPr lang="en-US" sz="1600" dirty="0"/>
              <a:t> "How can I make this right?"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Learn and adjust:</a:t>
            </a:r>
            <a:r>
              <a:rPr lang="en-US" sz="1600" dirty="0"/>
              <a:t> Change your approach going forward</a:t>
            </a:r>
            <a:endParaRPr lang="en-US" sz="16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u="sng" dirty="0"/>
              <a:t>What NOT to Do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Be dismissive: "I was just joking" 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Blame-shift: "You're too sensitive"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Give over impact: "That's not what I meant"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Continuing with more humor to "fix" it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0453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small plant&#10;&#10;AI-generated content may be incorrect.">
            <a:extLst>
              <a:ext uri="{FF2B5EF4-FFF2-40B4-BE49-F238E27FC236}">
                <a16:creationId xmlns:a16="http://schemas.microsoft.com/office/drawing/2014/main" id="{5D65AC38-C2B1-216D-5B29-2C364577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06" r="20745"/>
          <a:stretch>
            <a:fillRect/>
          </a:stretch>
        </p:blipFill>
        <p:spPr>
          <a:xfrm>
            <a:off x="4954752" y="1227599"/>
            <a:ext cx="3982650" cy="526297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72EE1-4429-3BFE-0041-4187BF715BD5}"/>
              </a:ext>
            </a:extLst>
          </p:cNvPr>
          <p:cNvSpPr txBox="1"/>
          <p:nvPr/>
        </p:nvSpPr>
        <p:spPr>
          <a:xfrm>
            <a:off x="206599" y="1227600"/>
            <a:ext cx="4481407" cy="5262979"/>
          </a:xfrm>
          <a:prstGeom prst="rect">
            <a:avLst/>
          </a:prstGeom>
          <a:gradFill>
            <a:gsLst>
              <a:gs pos="59016">
                <a:srgbClr val="E2ECE3"/>
              </a:gs>
              <a:gs pos="43984">
                <a:srgbClr val="FFFFFF"/>
              </a:gs>
              <a:gs pos="7000">
                <a:schemeClr val="accent3">
                  <a:lumMod val="0"/>
                  <a:lumOff val="100000"/>
                  <a:alpha val="25995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r>
              <a:rPr lang="en-US" sz="16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Observational humor:</a:t>
            </a:r>
            <a:r>
              <a:rPr lang="en-US" sz="1600" dirty="0"/>
              <a:t> Gentle, relatable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Storytelling:</a:t>
            </a:r>
            <a:r>
              <a:rPr lang="en-US" sz="1600" dirty="0"/>
              <a:t> Amusing anecdotes from your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Wordplay:</a:t>
            </a:r>
            <a:r>
              <a:rPr lang="en-US" sz="1600" dirty="0"/>
              <a:t> Puns and linguistic playfulness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Physical comedy:</a:t>
            </a:r>
            <a:r>
              <a:rPr lang="en-US" sz="1600" dirty="0"/>
              <a:t> Safe, appropriate gestures and expressions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Timing:</a:t>
            </a:r>
            <a:r>
              <a:rPr lang="en-US" sz="1600" dirty="0"/>
              <a:t> Pause, delivery, and reading reactions</a:t>
            </a:r>
          </a:p>
          <a:p>
            <a:endParaRPr lang="en-US" sz="1600" dirty="0"/>
          </a:p>
          <a:p>
            <a:r>
              <a:rPr lang="en-US" sz="1600" b="1" u="sng" dirty="0"/>
              <a:t>Things to Avoid: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Sarcasm:</a:t>
            </a:r>
            <a:r>
              <a:rPr lang="en-US" sz="1600" dirty="0"/>
              <a:t> Can feel cutting or mean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Shock humor:</a:t>
            </a:r>
            <a:r>
              <a:rPr lang="en-US" sz="1600" dirty="0"/>
              <a:t> Relies on surprise or discomfort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Stereotype-based:</a:t>
            </a:r>
            <a:r>
              <a:rPr lang="en-US" sz="1600" dirty="0"/>
              <a:t> Reinforces harmful biases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Self-harm humor:</a:t>
            </a:r>
            <a:r>
              <a:rPr lang="en-US" sz="1600" dirty="0"/>
              <a:t> Joking about serious personal struggles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Divisive topics:</a:t>
            </a:r>
            <a:r>
              <a:rPr lang="en-US" sz="1600" dirty="0"/>
              <a:t> Politics, religion, and controversial subjects</a:t>
            </a:r>
          </a:p>
          <a:p>
            <a:endParaRPr lang="en-US" sz="1600" dirty="0"/>
          </a:p>
        </p:txBody>
      </p:sp>
      <p:pic>
        <p:nvPicPr>
          <p:cNvPr id="4" name="image5.jpg" descr="Shape, icon&#10;&#10;Description automatically generated">
            <a:extLst>
              <a:ext uri="{FF2B5EF4-FFF2-40B4-BE49-F238E27FC236}">
                <a16:creationId xmlns:a16="http://schemas.microsoft.com/office/drawing/2014/main" id="{B9690EAC-71A0-1299-F65E-1160A52B36A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57C130-5811-5A21-7D2C-1A8142BEA8EE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Developing Your Humor Skills </a:t>
            </a:r>
          </a:p>
        </p:txBody>
      </p:sp>
    </p:spTree>
    <p:extLst>
      <p:ext uri="{BB962C8B-B14F-4D97-AF65-F5344CB8AC3E}">
        <p14:creationId xmlns:p14="http://schemas.microsoft.com/office/powerpoint/2010/main" val="346256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16">
              <a:srgbClr val="E2ECE3"/>
            </a:gs>
            <a:gs pos="43984">
              <a:srgbClr val="FFFFFF"/>
            </a:gs>
            <a:gs pos="7000">
              <a:schemeClr val="accent3">
                <a:lumMod val="0"/>
                <a:lumOff val="100000"/>
                <a:alpha val="25995"/>
              </a:schemeClr>
            </a:gs>
            <a:gs pos="5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B68389-7461-53E2-7160-CC418493A6E2}"/>
              </a:ext>
            </a:extLst>
          </p:cNvPr>
          <p:cNvSpPr txBox="1"/>
          <p:nvPr/>
        </p:nvSpPr>
        <p:spPr>
          <a:xfrm>
            <a:off x="152962" y="1269055"/>
            <a:ext cx="85952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How Responsible Humor Builds Safety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Normalizes imperfection:</a:t>
            </a:r>
            <a:r>
              <a:rPr lang="en-US" sz="1600" dirty="0"/>
              <a:t> "We all make mistakes and that's okay"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Creates shared humanity:</a:t>
            </a:r>
            <a:r>
              <a:rPr lang="en-US" sz="1600" dirty="0"/>
              <a:t> "We're all figuring this out together"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Reduces hierarchy:</a:t>
            </a:r>
            <a:r>
              <a:rPr lang="en-US" sz="1600" dirty="0"/>
              <a:t> "I'm human too, with flaws and funny moments"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Encourages vulnerability:</a:t>
            </a:r>
            <a:r>
              <a:rPr lang="en-US" sz="1600" dirty="0"/>
              <a:t> "It's safe to be real here"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Builds resilience:</a:t>
            </a:r>
            <a:r>
              <a:rPr lang="en-US" sz="1600" dirty="0"/>
              <a:t> "We can find lightness even in difficult moments”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algn="ctr"/>
            <a:r>
              <a:rPr lang="en-US" sz="1600" i="1" dirty="0"/>
              <a:t>"Psychological safety isn't the absence of challenge –  it's the presence of support,  and humor can be a powerful form of support when used wisely."</a:t>
            </a:r>
          </a:p>
          <a:p>
            <a:endParaRPr lang="en-US" sz="1600" dirty="0"/>
          </a:p>
        </p:txBody>
      </p:sp>
      <p:pic>
        <p:nvPicPr>
          <p:cNvPr id="3" name="image5.jpg" descr="Shape, icon&#10;&#10;Description automatically generated">
            <a:extLst>
              <a:ext uri="{FF2B5EF4-FFF2-40B4-BE49-F238E27FC236}">
                <a16:creationId xmlns:a16="http://schemas.microsoft.com/office/drawing/2014/main" id="{7BBDD420-B3B1-49F4-37E6-A5D0C5C5EC9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B922-6A83-9570-0EAB-2C0D18030F01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Humor and Psychological Safety </a:t>
            </a:r>
          </a:p>
        </p:txBody>
      </p:sp>
      <p:pic>
        <p:nvPicPr>
          <p:cNvPr id="7" name="Picture 6" descr="A life preserver on a railing&#10;&#10;AI-generated content may be incorrect.">
            <a:extLst>
              <a:ext uri="{FF2B5EF4-FFF2-40B4-BE49-F238E27FC236}">
                <a16:creationId xmlns:a16="http://schemas.microsoft.com/office/drawing/2014/main" id="{8B0BD16C-8A0A-AD60-21FF-D84379B931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14" b="3668"/>
          <a:stretch>
            <a:fillRect/>
          </a:stretch>
        </p:blipFill>
        <p:spPr>
          <a:xfrm>
            <a:off x="2313295" y="2934268"/>
            <a:ext cx="4011133" cy="227917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952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16">
              <a:srgbClr val="E2ECE3"/>
            </a:gs>
            <a:gs pos="43984">
              <a:srgbClr val="FFFFFF"/>
            </a:gs>
            <a:gs pos="7000">
              <a:schemeClr val="accent3">
                <a:lumMod val="0"/>
                <a:lumOff val="100000"/>
                <a:alpha val="25995"/>
              </a:schemeClr>
            </a:gs>
            <a:gs pos="5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85589-044E-0C25-F47F-3C5C4AC1B354}"/>
              </a:ext>
            </a:extLst>
          </p:cNvPr>
          <p:cNvSpPr txBox="1"/>
          <p:nvPr/>
        </p:nvSpPr>
        <p:spPr>
          <a:xfrm>
            <a:off x="355157" y="1372307"/>
            <a:ext cx="7621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Before Using Humor, Ask Yourself: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What nervous system state is my audience in right now?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Will this create a connection or division?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Am I punching up (at those with more power) or down (at the vulnerable)?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Is this serving the learning objectives or just my ego?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How will this land for someone having a hard day?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Can I achieve the same goal without humor if needed?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dirty="0"/>
              <a:t>Golden Rule:</a:t>
            </a:r>
          </a:p>
          <a:p>
            <a:pPr algn="ctr"/>
            <a:r>
              <a:rPr lang="en-US" sz="1600" b="1" dirty="0"/>
              <a:t>"When in doubt, choose connection over comedy."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3" name="image5.jpg" descr="Shape, icon&#10;&#10;Description automatically generated">
            <a:extLst>
              <a:ext uri="{FF2B5EF4-FFF2-40B4-BE49-F238E27FC236}">
                <a16:creationId xmlns:a16="http://schemas.microsoft.com/office/drawing/2014/main" id="{F3B855BE-55F6-4F9C-B62B-21FC67E961D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5A85C1-BCAA-5E8B-F94B-95E90EDD7EB1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Practical Guidelines </a:t>
            </a:r>
          </a:p>
        </p:txBody>
      </p:sp>
      <p:pic>
        <p:nvPicPr>
          <p:cNvPr id="7" name="Picture 6" descr="A rope with a knot&#10;&#10;AI-generated content may be incorrect.">
            <a:extLst>
              <a:ext uri="{FF2B5EF4-FFF2-40B4-BE49-F238E27FC236}">
                <a16:creationId xmlns:a16="http://schemas.microsoft.com/office/drawing/2014/main" id="{C979EEBD-DB68-1C1B-28FE-72B1AC43CB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721" b="7774"/>
          <a:stretch>
            <a:fillRect/>
          </a:stretch>
        </p:blipFill>
        <p:spPr>
          <a:xfrm>
            <a:off x="1596787" y="3282286"/>
            <a:ext cx="5336276" cy="245659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930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37" name="Arc 103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This may contain: a cartoon depicting a horse drinking water from a bucket with another horse standing next to it">
            <a:hlinkClick r:id="rId2"/>
            <a:extLst>
              <a:ext uri="{FF2B5EF4-FFF2-40B4-BE49-F238E27FC236}">
                <a16:creationId xmlns:a16="http://schemas.microsoft.com/office/drawing/2014/main" id="{5F5EE165-9112-2CD7-4CD4-554EBD2B8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282" y="1266180"/>
            <a:ext cx="3475600" cy="490602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59CCDC-9E63-A094-205F-62C07DB156DC}"/>
              </a:ext>
            </a:extLst>
          </p:cNvPr>
          <p:cNvSpPr txBox="1"/>
          <p:nvPr/>
        </p:nvSpPr>
        <p:spPr>
          <a:xfrm>
            <a:off x="4700954" y="1101969"/>
            <a:ext cx="4231506" cy="5074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1" dirty="0"/>
              <a:t>Key Principles to Remember: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/>
              <a:t>Safety first, always</a:t>
            </a:r>
            <a:endParaRPr lang="en-US" sz="1600" i="1" dirty="0"/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/>
              <a:t>Connection over comedy</a:t>
            </a:r>
            <a:endParaRPr lang="en-US" sz="1600" i="1" dirty="0"/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/>
              <a:t>Listen to impact, not just intent</a:t>
            </a:r>
            <a:endParaRPr lang="en-US" sz="1600" i="1" dirty="0"/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/>
              <a:t>Consider nervous system states</a:t>
            </a:r>
            <a:endParaRPr lang="en-US" sz="1600" i="1" dirty="0"/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/>
              <a:t>Inclusive, not exclusive</a:t>
            </a:r>
            <a:endParaRPr lang="en-US" sz="1600" i="1" dirty="0"/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/>
              <a:t>Timing and context matter</a:t>
            </a:r>
            <a:endParaRPr lang="en-US" sz="1600" i="1" dirty="0"/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/>
              <a:t> </a:t>
            </a:r>
            <a:r>
              <a:rPr lang="en-US" sz="1600" b="1" i="1" dirty="0"/>
              <a:t>Be ready to repair and adjust</a:t>
            </a:r>
          </a:p>
          <a:p>
            <a:pPr lvl="1" defTabSz="914400">
              <a:lnSpc>
                <a:spcPct val="90000"/>
              </a:lnSpc>
              <a:spcAft>
                <a:spcPts val="600"/>
              </a:spcAft>
            </a:pPr>
            <a:endParaRPr lang="en-US" sz="1600" i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i="1" dirty="0"/>
              <a:t>"The goal isn't to avoid humor - it's to use it skillfully as a tool for healing, connection, and growth.”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i="1" dirty="0"/>
              <a:t>When we use humor responsibly, we create spaces where everyone can laugh, learn, and feel truly safe to be themselves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3" name="image5.jpg" descr="Shape, icon&#10;&#10;Description automatically generated">
            <a:extLst>
              <a:ext uri="{FF2B5EF4-FFF2-40B4-BE49-F238E27FC236}">
                <a16:creationId xmlns:a16="http://schemas.microsoft.com/office/drawing/2014/main" id="{BFEAD9AA-325F-DD80-F207-10DF82623F4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808B18-0C99-C39E-1B7B-FD613DE253F3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Responsible Humor</a:t>
            </a:r>
          </a:p>
        </p:txBody>
      </p:sp>
    </p:spTree>
    <p:extLst>
      <p:ext uri="{BB962C8B-B14F-4D97-AF65-F5344CB8AC3E}">
        <p14:creationId xmlns:p14="http://schemas.microsoft.com/office/powerpoint/2010/main" val="321091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16">
              <a:srgbClr val="E2ECE3"/>
            </a:gs>
            <a:gs pos="43984">
              <a:srgbClr val="FFFFFF"/>
            </a:gs>
            <a:gs pos="7000">
              <a:schemeClr val="accent3">
                <a:lumMod val="0"/>
                <a:lumOff val="100000"/>
                <a:alpha val="25995"/>
              </a:schemeClr>
            </a:gs>
            <a:gs pos="5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51560" y="3429000"/>
            <a:ext cx="197739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artoon of a person lying in a chair&#10;&#10;AI-generated content may be incorrect.">
            <a:extLst>
              <a:ext uri="{FF2B5EF4-FFF2-40B4-BE49-F238E27FC236}">
                <a16:creationId xmlns:a16="http://schemas.microsoft.com/office/drawing/2014/main" id="{83559DA5-2A32-B1A1-0F72-7F8ACA7B3F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78" t="7478" r="8259" b="8148"/>
          <a:stretch>
            <a:fillRect/>
          </a:stretch>
        </p:blipFill>
        <p:spPr>
          <a:xfrm>
            <a:off x="962165" y="272190"/>
            <a:ext cx="6305267" cy="631361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5.jpg" descr="Shape, icon&#10;&#10;Description automatically generated">
            <a:extLst>
              <a:ext uri="{FF2B5EF4-FFF2-40B4-BE49-F238E27FC236}">
                <a16:creationId xmlns:a16="http://schemas.microsoft.com/office/drawing/2014/main" id="{45C1A858-57AB-124F-0E15-2A86F6EB93C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80642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3">
                <a:lumMod val="0"/>
                <a:lumOff val="100000"/>
              </a:schemeClr>
            </a:gs>
            <a:gs pos="5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60DC11-3373-345A-C9B6-0E3A7A1E3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" r="49029"/>
          <a:stretch>
            <a:fillRect/>
          </a:stretch>
        </p:blipFill>
        <p:spPr>
          <a:xfrm>
            <a:off x="141658" y="1349244"/>
            <a:ext cx="3637128" cy="346653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3B82C-C6C5-CA5E-F986-FA8C02A58EBD}"/>
              </a:ext>
            </a:extLst>
          </p:cNvPr>
          <p:cNvSpPr txBox="1"/>
          <p:nvPr/>
        </p:nvSpPr>
        <p:spPr>
          <a:xfrm>
            <a:off x="3920444" y="535674"/>
            <a:ext cx="5223556" cy="4853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1600" b="1" u="sng" dirty="0"/>
              <a:t>Why Does Humor Matter in Training?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Releases tension:</a:t>
            </a:r>
            <a:r>
              <a:rPr lang="en-US" sz="1600" dirty="0"/>
              <a:t> Laughter activates the parasympathetic nervous system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Creates connection:</a:t>
            </a:r>
            <a:r>
              <a:rPr lang="en-US" sz="1600" dirty="0"/>
              <a:t> Shared laughter builds social bonds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Reduces cortisol:</a:t>
            </a:r>
            <a:r>
              <a:rPr lang="en-US" sz="1600" dirty="0"/>
              <a:t> Natural stress hormone regulation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Increases learning:</a:t>
            </a:r>
            <a:r>
              <a:rPr lang="en-US" sz="1600" dirty="0"/>
              <a:t> A Relaxed nervous system absorbs information better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Builds resilience:</a:t>
            </a:r>
            <a:r>
              <a:rPr lang="en-US" sz="1600" dirty="0"/>
              <a:t> Finding lightness in difficult topics</a:t>
            </a:r>
          </a:p>
        </p:txBody>
      </p:sp>
      <p:pic>
        <p:nvPicPr>
          <p:cNvPr id="4" name="image5.jpg" descr="Shape, icon&#10;&#10;Description automatically generated">
            <a:extLst>
              <a:ext uri="{FF2B5EF4-FFF2-40B4-BE49-F238E27FC236}">
                <a16:creationId xmlns:a16="http://schemas.microsoft.com/office/drawing/2014/main" id="{1F5C8DA4-EAB1-D48D-B115-2D2B9EBC446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745C4-CB32-D550-35E9-12AEB115661A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200" b="1" dirty="0"/>
              <a:t>Humor as a Nervous System Trainer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BC828-4D77-2227-BFD5-60E0CDCB5523}"/>
              </a:ext>
            </a:extLst>
          </p:cNvPr>
          <p:cNvSpPr txBox="1"/>
          <p:nvPr/>
        </p:nvSpPr>
        <p:spPr>
          <a:xfrm>
            <a:off x="54590" y="5227092"/>
            <a:ext cx="8973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"When we laugh together, our nervous systems co-regulate toward safety and connection."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2093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3">
                <a:lumMod val="0"/>
                <a:lumOff val="100000"/>
              </a:schemeClr>
            </a:gs>
            <a:gs pos="5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0C1BF5-AC58-257F-4B47-247696504FC4}"/>
              </a:ext>
            </a:extLst>
          </p:cNvPr>
          <p:cNvSpPr txBox="1"/>
          <p:nvPr/>
        </p:nvSpPr>
        <p:spPr>
          <a:xfrm>
            <a:off x="312089" y="1236603"/>
            <a:ext cx="7212376" cy="4375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75"/>
              </a:spcAf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</a:rPr>
              <a:t>Can Harm When It:</a:t>
            </a:r>
          </a:p>
          <a:p>
            <a:r>
              <a:rPr lang="en-US" b="1" dirty="0"/>
              <a:t>Humor </a:t>
            </a:r>
            <a:r>
              <a:rPr lang="en-US" b="1" dirty="0">
                <a:solidFill>
                  <a:srgbClr val="FF0000"/>
                </a:solidFill>
              </a:rPr>
              <a:t>Harms</a:t>
            </a:r>
            <a:r>
              <a:rPr lang="en-US" b="1" dirty="0"/>
              <a:t> When It: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Minimizes trauma or pain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Creates shame or embarrassment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Excludes or marginalizes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Deflects from necessary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Reinforces power imbalances</a:t>
            </a:r>
          </a:p>
          <a:p>
            <a:endParaRPr lang="en-US" dirty="0"/>
          </a:p>
          <a:p>
            <a:r>
              <a:rPr lang="en-US" b="1" dirty="0"/>
              <a:t> Humor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Heals</a:t>
            </a:r>
            <a:r>
              <a:rPr lang="en-US" b="1" dirty="0"/>
              <a:t> When It: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Creates inclusive connection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Validates shared experiences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Provides gentle perspective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Builds community and belonging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Supports nervous system regulation</a:t>
            </a:r>
          </a:p>
          <a:p>
            <a:pPr>
              <a:spcBef>
                <a:spcPts val="150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Cats making tail heart">
            <a:extLst>
              <a:ext uri="{FF2B5EF4-FFF2-40B4-BE49-F238E27FC236}">
                <a16:creationId xmlns:a16="http://schemas.microsoft.com/office/drawing/2014/main" id="{BD35EADF-2F81-AC38-2976-A1A7C3AF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443" y="1676146"/>
            <a:ext cx="4294713" cy="333586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5.jpg" descr="Shape, icon&#10;&#10;Description automatically generated">
            <a:extLst>
              <a:ext uri="{FF2B5EF4-FFF2-40B4-BE49-F238E27FC236}">
                <a16:creationId xmlns:a16="http://schemas.microsoft.com/office/drawing/2014/main" id="{088D6777-D71A-15DF-D15A-4CF99637BD9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64EB1-D3B6-ACFB-F2F8-BD04F38147B6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 Using Humor Responsibly</a:t>
            </a:r>
          </a:p>
        </p:txBody>
      </p:sp>
    </p:spTree>
    <p:extLst>
      <p:ext uri="{BB962C8B-B14F-4D97-AF65-F5344CB8AC3E}">
        <p14:creationId xmlns:p14="http://schemas.microsoft.com/office/powerpoint/2010/main" val="237401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rgbClr val="D6E4D8"/>
            </a:gs>
            <a:gs pos="7000">
              <a:schemeClr val="accent3">
                <a:lumMod val="0"/>
                <a:lumOff val="100000"/>
                <a:alpha val="20133"/>
              </a:schemeClr>
            </a:gs>
            <a:gs pos="5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855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9E3FBF-2BCE-4FAE-F082-3E17B1DF3C74}"/>
              </a:ext>
            </a:extLst>
          </p:cNvPr>
          <p:cNvSpPr txBox="1"/>
          <p:nvPr/>
        </p:nvSpPr>
        <p:spPr>
          <a:xfrm>
            <a:off x="152963" y="1290091"/>
            <a:ext cx="3387588" cy="503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Humor Reception Varies by State: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u="sng" dirty="0"/>
              <a:t>Ventral Vagal 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Receptive to humor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Can laugh at themselves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Enjoys playful learning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u="sng" dirty="0"/>
              <a:t>Sympathetic (Activated)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May misinterpret humor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Heightened sensitivity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Needs a gentle approach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u="sng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u="sng" dirty="0"/>
              <a:t>Dorsal Vagal (Shutdown)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Humor may not register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Focus on connection first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Use sparingly, if at all</a:t>
            </a:r>
          </a:p>
        </p:txBody>
      </p:sp>
      <p:pic>
        <p:nvPicPr>
          <p:cNvPr id="14" name="Picture 13" descr="Person sitting with cup">
            <a:extLst>
              <a:ext uri="{FF2B5EF4-FFF2-40B4-BE49-F238E27FC236}">
                <a16:creationId xmlns:a16="http://schemas.microsoft.com/office/drawing/2014/main" id="{377B3256-F19F-7614-3FA7-27608D665D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15" r="24601"/>
          <a:stretch>
            <a:fillRect/>
          </a:stretch>
        </p:blipFill>
        <p:spPr>
          <a:xfrm>
            <a:off x="4824866" y="1154469"/>
            <a:ext cx="4319134" cy="4647061"/>
          </a:xfrm>
          <a:prstGeom prst="rect">
            <a:avLst/>
          </a:prstGeom>
        </p:spPr>
      </p:pic>
      <p:pic>
        <p:nvPicPr>
          <p:cNvPr id="8" name="Picture 7" descr="Woman with open mouth and raised arms">
            <a:extLst>
              <a:ext uri="{FF2B5EF4-FFF2-40B4-BE49-F238E27FC236}">
                <a16:creationId xmlns:a16="http://schemas.microsoft.com/office/drawing/2014/main" id="{105FD43D-31A6-20C1-EA7F-E8F0650326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65" r="13063" b="-1"/>
          <a:stretch>
            <a:fillRect/>
          </a:stretch>
        </p:blipFill>
        <p:spPr>
          <a:xfrm>
            <a:off x="3540550" y="1154469"/>
            <a:ext cx="2568633" cy="2381533"/>
          </a:xfrm>
          <a:prstGeom prst="rect">
            <a:avLst/>
          </a:prstGeom>
        </p:spPr>
      </p:pic>
      <p:pic>
        <p:nvPicPr>
          <p:cNvPr id="12" name="Picture 11" descr="Man praying">
            <a:extLst>
              <a:ext uri="{FF2B5EF4-FFF2-40B4-BE49-F238E27FC236}">
                <a16:creationId xmlns:a16="http://schemas.microsoft.com/office/drawing/2014/main" id="{9AEBCD29-C2A4-F2B1-D695-B03479311E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629" r="-2" b="-2"/>
          <a:stretch>
            <a:fillRect/>
          </a:stretch>
        </p:blipFill>
        <p:spPr>
          <a:xfrm>
            <a:off x="3540549" y="3444819"/>
            <a:ext cx="2568634" cy="2369127"/>
          </a:xfrm>
          <a:prstGeom prst="rect">
            <a:avLst/>
          </a:prstGeom>
        </p:spPr>
      </p:pic>
      <p:pic>
        <p:nvPicPr>
          <p:cNvPr id="3" name="image5.jpg" descr="Shape, icon&#10;&#10;Description automatically generated">
            <a:extLst>
              <a:ext uri="{FF2B5EF4-FFF2-40B4-BE49-F238E27FC236}">
                <a16:creationId xmlns:a16="http://schemas.microsoft.com/office/drawing/2014/main" id="{E8E87750-8B0E-AC5B-7E33-84D76235814D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625CB-4304-C643-8539-0FFF2D63624A}"/>
              </a:ext>
            </a:extLst>
          </p:cNvPr>
          <p:cNvSpPr txBox="1"/>
          <p:nvPr/>
        </p:nvSpPr>
        <p:spPr>
          <a:xfrm>
            <a:off x="152962" y="406755"/>
            <a:ext cx="8772674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Identify Participant’s Nervous System State </a:t>
            </a:r>
          </a:p>
        </p:txBody>
      </p:sp>
    </p:spTree>
    <p:extLst>
      <p:ext uri="{BB962C8B-B14F-4D97-AF65-F5344CB8AC3E}">
        <p14:creationId xmlns:p14="http://schemas.microsoft.com/office/powerpoint/2010/main" val="182739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985">
              <a:srgbClr val="52905B"/>
            </a:gs>
            <a:gs pos="64990">
              <a:srgbClr val="8FB795">
                <a:alpha val="39000"/>
              </a:srgbClr>
            </a:gs>
            <a:gs pos="64990">
              <a:srgbClr val="8FB795"/>
            </a:gs>
            <a:gs pos="64990">
              <a:srgbClr val="8FB795"/>
            </a:gs>
            <a:gs pos="55000">
              <a:srgbClr val="B1CDB5"/>
            </a:gs>
            <a:gs pos="7000">
              <a:schemeClr val="accent3">
                <a:lumMod val="0"/>
                <a:lumOff val="100000"/>
                <a:alpha val="20133"/>
              </a:schemeClr>
            </a:gs>
            <a:gs pos="5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fferent types of cameras">
            <a:extLst>
              <a:ext uri="{FF2B5EF4-FFF2-40B4-BE49-F238E27FC236}">
                <a16:creationId xmlns:a16="http://schemas.microsoft.com/office/drawing/2014/main" id="{3F0F7283-769C-2B2A-7F47-82FAEF1689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0" r="18262" b="-1"/>
          <a:stretch>
            <a:fillRect/>
          </a:stretch>
        </p:blipFill>
        <p:spPr>
          <a:xfrm>
            <a:off x="6025790" y="1748429"/>
            <a:ext cx="2965248" cy="277580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C3771-7364-E378-A155-2A7A694C7F66}"/>
              </a:ext>
            </a:extLst>
          </p:cNvPr>
          <p:cNvSpPr txBox="1"/>
          <p:nvPr/>
        </p:nvSpPr>
        <p:spPr>
          <a:xfrm>
            <a:off x="152962" y="1666026"/>
            <a:ext cx="5913468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Safety First: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Never compromise emotional or physical safety for a laugh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Choice and Control:</a:t>
            </a:r>
            <a:r>
              <a:rPr lang="en-US" sz="1600" dirty="0"/>
              <a:t>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Let people opt-in to humor, don't force participation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Cultural Humility:</a:t>
            </a:r>
            <a:r>
              <a:rPr lang="en-US" sz="1600" dirty="0"/>
              <a:t>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Understand that humor varies across cultures and experiences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Power Dynamics:</a:t>
            </a:r>
            <a:r>
              <a:rPr lang="en-US" sz="1600" dirty="0"/>
              <a:t>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Be especially careful when you hold authority or expertise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Timing Matters:</a:t>
            </a:r>
            <a:r>
              <a:rPr lang="en-US" sz="1600" dirty="0"/>
              <a:t>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Read the room and the moment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Intent vs. Impact:</a:t>
            </a:r>
            <a:r>
              <a:rPr lang="en-US" sz="1600" dirty="0"/>
              <a:t>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Good intentions don't negate harmful impact</a:t>
            </a:r>
          </a:p>
        </p:txBody>
      </p:sp>
      <p:pic>
        <p:nvPicPr>
          <p:cNvPr id="3" name="image5.jpg" descr="Shape, icon&#10;&#10;Description automatically generated">
            <a:extLst>
              <a:ext uri="{FF2B5EF4-FFF2-40B4-BE49-F238E27FC236}">
                <a16:creationId xmlns:a16="http://schemas.microsoft.com/office/drawing/2014/main" id="{3146F206-D171-A371-C203-79E1D635B9C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2504E2-AF13-C9DB-F3CB-9A78165CD197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Trauma-Informed Humor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E8D2C-23B3-BFC4-A7FC-C91DE86B7B6B}"/>
              </a:ext>
            </a:extLst>
          </p:cNvPr>
          <p:cNvSpPr txBox="1"/>
          <p:nvPr/>
        </p:nvSpPr>
        <p:spPr>
          <a:xfrm>
            <a:off x="152962" y="1098032"/>
            <a:ext cx="8720919" cy="31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i="1" dirty="0"/>
              <a:t>“Will this create safety and connection, or will it cause harm?'"</a:t>
            </a:r>
          </a:p>
        </p:txBody>
      </p:sp>
    </p:spTree>
    <p:extLst>
      <p:ext uri="{BB962C8B-B14F-4D97-AF65-F5344CB8AC3E}">
        <p14:creationId xmlns:p14="http://schemas.microsoft.com/office/powerpoint/2010/main" val="2829925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portrait of happy corgi">
            <a:extLst>
              <a:ext uri="{FF2B5EF4-FFF2-40B4-BE49-F238E27FC236}">
                <a16:creationId xmlns:a16="http://schemas.microsoft.com/office/drawing/2014/main" id="{075E3F1F-DB14-B8B0-DACC-F9991F9BC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41" r="13016" b="20737"/>
          <a:stretch>
            <a:fillRect/>
          </a:stretch>
        </p:blipFill>
        <p:spPr>
          <a:xfrm>
            <a:off x="2833465" y="0"/>
            <a:ext cx="6308249" cy="6857990"/>
          </a:xfrm>
          <a:prstGeom prst="rect">
            <a:avLst/>
          </a:prstGeom>
          <a:gradFill>
            <a:gsLst>
              <a:gs pos="28500">
                <a:srgbClr val="FFFFFF"/>
              </a:gs>
              <a:gs pos="7000">
                <a:schemeClr val="accent3">
                  <a:lumMod val="0"/>
                  <a:lumOff val="100000"/>
                  <a:alpha val="20133"/>
                </a:schemeClr>
              </a:gs>
              <a:gs pos="50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22000"/>
                </a:schemeClr>
              </a:gs>
            </a:gsLst>
            <a:path path="circle">
              <a:fillToRect l="50000" t="-80000" r="50000" b="180000"/>
            </a:path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7F01ED-EE94-CB6A-FE1E-280DACD4C3F2}"/>
              </a:ext>
            </a:extLst>
          </p:cNvPr>
          <p:cNvSpPr txBox="1"/>
          <p:nvPr/>
        </p:nvSpPr>
        <p:spPr>
          <a:xfrm>
            <a:off x="191922" y="1265952"/>
            <a:ext cx="3370144" cy="6637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b="1" u="sng" dirty="0"/>
              <a:t>Lower Risk (Generally)</a:t>
            </a:r>
            <a:endParaRPr lang="en-US" sz="1400" b="1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Self-deprecating: </a:t>
            </a:r>
            <a:r>
              <a:rPr lang="en-US" sz="1400" dirty="0"/>
              <a:t>"I once spent 20 minutes looking for my phone while talking on it.”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Universal experiences:</a:t>
            </a:r>
            <a:r>
              <a:rPr lang="en-US" sz="1400" dirty="0"/>
              <a:t>  "We've all had that moment when...”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Gentle observations:</a:t>
            </a:r>
            <a:r>
              <a:rPr lang="en-US" sz="1400" dirty="0"/>
              <a:t> About situations, not people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Inclusive humor:</a:t>
            </a:r>
            <a:r>
              <a:rPr lang="en-US" sz="1400" dirty="0"/>
              <a:t> Everyone can relate and participate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b="1" dirty="0"/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b="1" u="sng" dirty="0"/>
              <a:t>Higher Risk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Other-deprecating:</a:t>
            </a:r>
            <a:r>
              <a:rPr lang="en-US" sz="1400" dirty="0"/>
              <a:t> Making fun of students/participants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Identity-based humor:</a:t>
            </a:r>
            <a:r>
              <a:rPr lang="en-US" sz="1400" dirty="0"/>
              <a:t> About protected characteristics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Trauma-based jokes:</a:t>
            </a:r>
            <a:r>
              <a:rPr lang="en-US" sz="1400" dirty="0"/>
              <a:t> Making light of serious pain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Exclusive humor:</a:t>
            </a:r>
            <a:r>
              <a:rPr lang="en-US" sz="1400" dirty="0"/>
              <a:t> Inside jokes that isolate others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image5.jpg" descr="Shape, icon&#10;&#10;Description automatically generated">
            <a:extLst>
              <a:ext uri="{FF2B5EF4-FFF2-40B4-BE49-F238E27FC236}">
                <a16:creationId xmlns:a16="http://schemas.microsoft.com/office/drawing/2014/main" id="{B6F64340-EDBF-82F4-C457-86C491C6AE3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A8CAB7-06B5-9465-ABCA-84EFCE116D2B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The Direction of Humor Matters</a:t>
            </a:r>
          </a:p>
        </p:txBody>
      </p:sp>
    </p:spTree>
    <p:extLst>
      <p:ext uri="{BB962C8B-B14F-4D97-AF65-F5344CB8AC3E}">
        <p14:creationId xmlns:p14="http://schemas.microsoft.com/office/powerpoint/2010/main" val="2611388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F79358-89C4-4B09-0D11-48649D76800F}"/>
              </a:ext>
            </a:extLst>
          </p:cNvPr>
          <p:cNvSpPr txBox="1"/>
          <p:nvPr/>
        </p:nvSpPr>
        <p:spPr>
          <a:xfrm>
            <a:off x="277527" y="1567354"/>
            <a:ext cx="3537021" cy="624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Genuine laughter and smiles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Relaxed body language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Increased participation and engagement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People are building on the humor together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 Stop and Adjust: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Uncomfortable silence or forced laughter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Crossed arms, closed body language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People checking out or dissociating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Nervous energy increasing rather than decreasing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Anyone looking hurt, confused, or angry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 descr="Border terrier dog with toy">
            <a:extLst>
              <a:ext uri="{FF2B5EF4-FFF2-40B4-BE49-F238E27FC236}">
                <a16:creationId xmlns:a16="http://schemas.microsoft.com/office/drawing/2014/main" id="{F7F06211-E73F-AD76-F016-DCEDE096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4" r="3" b="3"/>
          <a:stretch>
            <a:fillRect/>
          </a:stretch>
        </p:blipFill>
        <p:spPr>
          <a:xfrm>
            <a:off x="3675951" y="3151617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Picture 5" descr="Half of a dog's face">
            <a:extLst>
              <a:ext uri="{FF2B5EF4-FFF2-40B4-BE49-F238E27FC236}">
                <a16:creationId xmlns:a16="http://schemas.microsoft.com/office/drawing/2014/main" id="{1BBC5946-8D9B-7D8A-E431-1AA10225FA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9" r="2" b="2"/>
          <a:stretch>
            <a:fillRect/>
          </a:stretch>
        </p:blipFill>
        <p:spPr>
          <a:xfrm>
            <a:off x="3539715" y="476146"/>
            <a:ext cx="5604285" cy="2675471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7" name="image5.jpg" descr="Shape, icon&#10;&#10;Description automatically generated">
            <a:extLst>
              <a:ext uri="{FF2B5EF4-FFF2-40B4-BE49-F238E27FC236}">
                <a16:creationId xmlns:a16="http://schemas.microsoft.com/office/drawing/2014/main" id="{4863F154-1800-8406-276F-94DCD5690C9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2B75A9-044A-030F-30FF-B4D1DF1A690E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Signs Humor is Landing Well:</a:t>
            </a:r>
          </a:p>
        </p:txBody>
      </p:sp>
    </p:spTree>
    <p:extLst>
      <p:ext uri="{BB962C8B-B14F-4D97-AF65-F5344CB8AC3E}">
        <p14:creationId xmlns:p14="http://schemas.microsoft.com/office/powerpoint/2010/main" val="4003236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133778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" name="image5.jpg" descr="Shape, icon&#10;&#10;Description automatically generated">
            <a:extLst>
              <a:ext uri="{FF2B5EF4-FFF2-40B4-BE49-F238E27FC236}">
                <a16:creationId xmlns:a16="http://schemas.microsoft.com/office/drawing/2014/main" id="{2B99D9F6-BF75-954D-500F-52B955E6771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34A7B-9C8D-291F-83BB-90E4264CBF8C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sz="3200" b="1" dirty="0"/>
              <a:t>Equine Context: Special Considerations </a:t>
            </a:r>
          </a:p>
        </p:txBody>
      </p:sp>
      <p:pic>
        <p:nvPicPr>
          <p:cNvPr id="5" name="Picture 4" descr="A horse leaning over a fence&#10;&#10;AI-generated content may be incorrect.">
            <a:extLst>
              <a:ext uri="{FF2B5EF4-FFF2-40B4-BE49-F238E27FC236}">
                <a16:creationId xmlns:a16="http://schemas.microsoft.com/office/drawing/2014/main" id="{46DC72B9-3BDC-AD74-8E2C-CB5045AB8C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42"/>
          <a:stretch>
            <a:fillRect/>
          </a:stretch>
        </p:blipFill>
        <p:spPr>
          <a:xfrm rot="5400000">
            <a:off x="5373011" y="1720887"/>
            <a:ext cx="4078037" cy="3463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D5A4D1-4558-0239-A710-D85AB04FCA6F}"/>
              </a:ext>
            </a:extLst>
          </p:cNvPr>
          <p:cNvSpPr txBox="1"/>
          <p:nvPr/>
        </p:nvSpPr>
        <p:spPr>
          <a:xfrm>
            <a:off x="-3092" y="1413837"/>
            <a:ext cx="5711588" cy="4078039"/>
          </a:xfrm>
          <a:prstGeom prst="rect">
            <a:avLst/>
          </a:prstGeom>
          <a:gradFill>
            <a:gsLst>
              <a:gs pos="59016">
                <a:srgbClr val="E2ECE3"/>
              </a:gs>
              <a:gs pos="43984">
                <a:srgbClr val="FFFFFF"/>
              </a:gs>
              <a:gs pos="7000">
                <a:schemeClr val="accent3">
                  <a:lumMod val="0"/>
                  <a:lumOff val="100000"/>
                  <a:alpha val="25995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Horses sense your nervous system:</a:t>
            </a:r>
            <a:r>
              <a:rPr lang="en-US" sz="1600" dirty="0"/>
              <a:t> Your laughter needs to be genuine not forced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Safety is paramount:</a:t>
            </a:r>
            <a:r>
              <a:rPr lang="en-US" sz="1600" dirty="0"/>
              <a:t> Never joke about safety protocols or procedures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Respect the horse:</a:t>
            </a:r>
            <a:r>
              <a:rPr lang="en-US" sz="1600" dirty="0"/>
              <a:t> Avoid humor that makes the horse the "butt of the joke"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Model regulation:</a:t>
            </a:r>
            <a:r>
              <a:rPr lang="en-US" sz="1600" dirty="0"/>
              <a:t> Use humor to demonstrate calm, regulated states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Cultural sensitivity:</a:t>
            </a:r>
            <a:r>
              <a:rPr lang="en-US" sz="1600" dirty="0"/>
              <a:t> Horse communities have diverse backgrounds and Experiences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Fear is real:</a:t>
            </a:r>
            <a:r>
              <a:rPr lang="en-US" sz="1600" dirty="0"/>
              <a:t> Never minimize someone's genuine fear of horses</a:t>
            </a:r>
          </a:p>
          <a:p>
            <a:pPr>
              <a:spcAft>
                <a:spcPts val="600"/>
              </a:spcAft>
            </a:pP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197BD-415D-B836-7755-6D280EB8ED28}"/>
              </a:ext>
            </a:extLst>
          </p:cNvPr>
          <p:cNvSpPr txBox="1"/>
          <p:nvPr/>
        </p:nvSpPr>
        <p:spPr>
          <a:xfrm>
            <a:off x="307075" y="5918385"/>
            <a:ext cx="724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i="1" dirty="0"/>
              <a:t>"Horses don't understand our words, but they absolutely understand our energy. Make sure your humor creates the energy you want them to feel."</a:t>
            </a:r>
          </a:p>
        </p:txBody>
      </p:sp>
    </p:spTree>
    <p:extLst>
      <p:ext uri="{BB962C8B-B14F-4D97-AF65-F5344CB8AC3E}">
        <p14:creationId xmlns:p14="http://schemas.microsoft.com/office/powerpoint/2010/main" val="2500987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3">
                <a:lumMod val="0"/>
                <a:lumOff val="100000"/>
                <a:alpha val="25995"/>
              </a:schemeClr>
            </a:gs>
            <a:gs pos="5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0C5A80-142B-65EA-3EF0-E1692055E9E6}"/>
              </a:ext>
            </a:extLst>
          </p:cNvPr>
          <p:cNvSpPr txBox="1"/>
          <p:nvPr/>
        </p:nvSpPr>
        <p:spPr>
          <a:xfrm>
            <a:off x="278923" y="988382"/>
            <a:ext cx="536442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1600" b="1" dirty="0"/>
              <a:t>Good Times for Humor: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Ice breakers: </a:t>
            </a:r>
            <a:r>
              <a:rPr lang="en-US" sz="1600" dirty="0"/>
              <a:t> When building initial rapport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Transition moments: </a:t>
            </a:r>
            <a:r>
              <a:rPr lang="en-US" sz="1600" dirty="0"/>
              <a:t> Moving between serious topics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After success: </a:t>
            </a:r>
            <a:r>
              <a:rPr lang="en-US" sz="1600" dirty="0"/>
              <a:t> Celebrating achievements together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Teaching moments: </a:t>
            </a:r>
            <a:r>
              <a:rPr lang="en-US" sz="1600" dirty="0"/>
              <a:t> Making concepts memorable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Closing activities: </a:t>
            </a:r>
            <a:r>
              <a:rPr lang="en-US" sz="1600" dirty="0"/>
              <a:t> Ending on a positive note</a:t>
            </a:r>
          </a:p>
          <a:p>
            <a:endParaRPr lang="en-US" sz="1600" b="1" dirty="0"/>
          </a:p>
          <a:p>
            <a:r>
              <a:rPr lang="en-US" sz="1600" b="1" dirty="0"/>
              <a:t>Proceed with Caution: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During emotional processing or breakthroughs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When someone is sharing trauma or pain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During moments of high activation or dysregulation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When establishing boundaries or addressing harm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 crisis or emergency situations</a:t>
            </a:r>
          </a:p>
          <a:p>
            <a:endParaRPr lang="en-US" dirty="0"/>
          </a:p>
        </p:txBody>
      </p:sp>
      <p:pic>
        <p:nvPicPr>
          <p:cNvPr id="4" name="image5.jpg" descr="Shape, icon&#10;&#10;Description automatically generated">
            <a:extLst>
              <a:ext uri="{FF2B5EF4-FFF2-40B4-BE49-F238E27FC236}">
                <a16:creationId xmlns:a16="http://schemas.microsoft.com/office/drawing/2014/main" id="{55C95CE5-60C1-B6F6-2A09-35CAE6BC9E2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72400" y="5800298"/>
            <a:ext cx="1371600" cy="1057701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8D9291-86B1-30DA-2832-20342BB88B1C}"/>
              </a:ext>
            </a:extLst>
          </p:cNvPr>
          <p:cNvSpPr txBox="1"/>
          <p:nvPr/>
        </p:nvSpPr>
        <p:spPr>
          <a:xfrm>
            <a:off x="152962" y="406755"/>
            <a:ext cx="7107646" cy="69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Timing and Context Are Everything</a:t>
            </a:r>
          </a:p>
        </p:txBody>
      </p:sp>
      <p:pic>
        <p:nvPicPr>
          <p:cNvPr id="7" name="Picture 6" descr="A red and white alarm clock&#10;&#10;AI-generated content may be incorrect.">
            <a:extLst>
              <a:ext uri="{FF2B5EF4-FFF2-40B4-BE49-F238E27FC236}">
                <a16:creationId xmlns:a16="http://schemas.microsoft.com/office/drawing/2014/main" id="{F8F83950-30FD-4DF0-3932-FC21A5A192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81" r="12792"/>
          <a:stretch>
            <a:fillRect/>
          </a:stretch>
        </p:blipFill>
        <p:spPr>
          <a:xfrm>
            <a:off x="5769310" y="2103461"/>
            <a:ext cx="3118451" cy="265107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793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</TotalTime>
  <Words>1078</Words>
  <Application>Microsoft Office PowerPoint</Application>
  <PresentationFormat>On-screen Show (4:3)</PresentationFormat>
  <Paragraphs>198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Bailey</dc:creator>
  <cp:lastModifiedBy>Garrett Visnansky</cp:lastModifiedBy>
  <cp:revision>16</cp:revision>
  <dcterms:created xsi:type="dcterms:W3CDTF">2025-06-04T18:34:13Z</dcterms:created>
  <dcterms:modified xsi:type="dcterms:W3CDTF">2025-06-09T03:57:41Z</dcterms:modified>
</cp:coreProperties>
</file>